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66" r:id="rId5"/>
    <p:sldId id="268" r:id="rId6"/>
    <p:sldId id="277" r:id="rId7"/>
    <p:sldId id="274" r:id="rId8"/>
    <p:sldId id="281" r:id="rId9"/>
    <p:sldId id="287" r:id="rId10"/>
    <p:sldId id="288" r:id="rId11"/>
    <p:sldId id="290" r:id="rId12"/>
    <p:sldId id="289" r:id="rId13"/>
    <p:sldId id="284" r:id="rId14"/>
    <p:sldId id="282" r:id="rId15"/>
    <p:sldId id="283" r:id="rId16"/>
    <p:sldId id="275" r:id="rId17"/>
    <p:sldId id="278" r:id="rId18"/>
    <p:sldId id="280" r:id="rId19"/>
    <p:sldId id="285" r:id="rId20"/>
    <p:sldId id="286" r:id="rId21"/>
    <p:sldId id="267" r:id="rId22"/>
  </p:sldIdLst>
  <p:sldSz cx="9144000" cy="5143500" type="screen16x9"/>
  <p:notesSz cx="6858000" cy="9144000"/>
  <p:embeddedFontLst>
    <p:embeddedFont>
      <p:font typeface="Anaheim" panose="020B0604020202020204" charset="0"/>
      <p:regular r:id="rId24"/>
      <p:bold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Black" panose="00000A00000000000000" pitchFamily="2" charset="0"/>
      <p:bold r:id="rId30"/>
      <p:boldItalic r:id="rId31"/>
    </p:embeddedFont>
    <p:embeddedFont>
      <p:font typeface="Montserrat Light" panose="00000400000000000000" pitchFamily="2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F04174-4B31-B608-EFD8-14F58DF840A6}" v="104" dt="2024-12-06T05:06:42.437"/>
    <p1510:client id="{A2941EE8-8D17-DFFF-12A2-FE9956BB2850}" v="216" dt="2024-12-06T04:32:23.998"/>
    <p1510:client id="{B5747881-FF80-4B36-BEBF-CAA642F60F3C}" v="20" dt="2024-12-06T15:08:25.084"/>
    <p1510:client id="{D8F04CA9-6724-1733-2833-D02029AA9D76}" v="1" dt="2024-12-06T05:20:43.7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0a64cab93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0a64cab93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30a6a9460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30a6a9460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>
            <a:spLocks noGrp="1"/>
          </p:cNvSpPr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7"/>
          <p:cNvSpPr txBox="1">
            <a:spLocks noGrp="1"/>
          </p:cNvSpPr>
          <p:nvPr>
            <p:ph type="subTitle" idx="1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6" name="Google Shape;886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oodle.tbcollege.com/moodle/course/view.php?id=5671#section-12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loyalistcollege-my.sharepoint.com/:w:/g/personal/govindramguptabel_loyalistcollege_com/Eb8Iccn1bWtFqlWe8G4eayIBq0NMcHL8hWynkAySBgJMsg?e=nlp9gD" TargetMode="External"/><Relationship Id="rId2" Type="http://schemas.openxmlformats.org/officeDocument/2006/relationships/hyperlink" Target="https://github.com/rkdhakal/Retail-Industry-Project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hi526691/Price-Optimization-For-Retai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" name="Google Shape;1241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2" name="Google Shape;1242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4" name="Google Shape;1244;p32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32"/>
          <p:cNvSpPr txBox="1">
            <a:spLocks noGrp="1"/>
          </p:cNvSpPr>
          <p:nvPr>
            <p:ph type="ctrTitle"/>
          </p:nvPr>
        </p:nvSpPr>
        <p:spPr>
          <a:xfrm>
            <a:off x="713225" y="993509"/>
            <a:ext cx="65817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Price Optimization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In Retail Industry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32"/>
          <p:cNvSpPr txBox="1">
            <a:spLocks noGrp="1"/>
          </p:cNvSpPr>
          <p:nvPr>
            <p:ph type="subTitle" idx="1"/>
          </p:nvPr>
        </p:nvSpPr>
        <p:spPr>
          <a:xfrm>
            <a:off x="713225" y="3385770"/>
            <a:ext cx="60297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 an AI system that dynamically adjusts product pricing based on demand, competition, and other market factors to maximize profitability.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32"/>
          <p:cNvSpPr txBox="1"/>
          <p:nvPr/>
        </p:nvSpPr>
        <p:spPr>
          <a:xfrm>
            <a:off x="713780" y="4266936"/>
            <a:ext cx="4565426" cy="65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u="sng">
                <a:solidFill>
                  <a:srgbClr val="F42153"/>
                </a:solidFill>
                <a:latin typeface="Montserrat"/>
                <a:sym typeface="Montserrat"/>
                <a:hlinkClick r:id="rId6"/>
              </a:rPr>
              <a:t>2024F-T3_AISC2013_01</a:t>
            </a:r>
            <a:r>
              <a:rPr lang="en" sz="2000" u="sng">
                <a:solidFill>
                  <a:srgbClr val="F42153"/>
                </a:solidFill>
                <a:latin typeface="Montserrat"/>
                <a:sym typeface="Montserrat"/>
              </a:rPr>
              <a:t>-</a:t>
            </a:r>
            <a:r>
              <a:rPr lang="en" sz="2000" b="1">
                <a:solidFill>
                  <a:schemeClr val="dk1"/>
                </a:solidFill>
                <a:latin typeface="Montserrat"/>
                <a:sym typeface="Montserrat"/>
              </a:rPr>
              <a:t>Group</a:t>
            </a: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lang="en-US" sz="20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62A9-1B8F-9118-D058-B44C6313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2459"/>
            <a:ext cx="7704000" cy="572700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09EFA-B586-7C60-CF59-5B1E9A603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5F05D0-0785-E1AF-6231-98AD9AA64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0" y="828152"/>
            <a:ext cx="8487547" cy="40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70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9EB9-A194-B0DB-8166-0FBA4B61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64" y="83845"/>
            <a:ext cx="7704000" cy="572700"/>
          </a:xfrm>
        </p:spPr>
        <p:txBody>
          <a:bodyPr/>
          <a:lstStyle/>
          <a:p>
            <a:r>
              <a:rPr lang="en-US"/>
              <a:t>Jenkin Issue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E21C5-CA68-1ABC-78E7-9F3E31DA1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9602715-42EB-5E56-7455-2F5304C0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49" t="49815" b="264"/>
          <a:stretch/>
        </p:blipFill>
        <p:spPr>
          <a:xfrm>
            <a:off x="386149" y="782340"/>
            <a:ext cx="8541609" cy="416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66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62A9-1B8F-9118-D058-B44C6313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2459"/>
            <a:ext cx="7704000" cy="572700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09EFA-B586-7C60-CF59-5B1E9A603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792F883-547B-E14B-CB6F-0A7DB4871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" y="915805"/>
            <a:ext cx="8819633" cy="41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41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9EB9-A194-B0DB-8166-0FBA4B61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64" y="83845"/>
            <a:ext cx="7704000" cy="572700"/>
          </a:xfrm>
        </p:spPr>
        <p:txBody>
          <a:bodyPr/>
          <a:lstStyle/>
          <a:p>
            <a:r>
              <a:rPr lang="en-US"/>
              <a:t>Docker Instantiated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E21C5-CA68-1ABC-78E7-9F3E31DA1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72A12A-47FA-8800-A55F-CF7272E8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4" y="657999"/>
            <a:ext cx="8919344" cy="43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3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9EB9-A194-B0DB-8166-0FBA4B61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99291"/>
            <a:ext cx="7704000" cy="572700"/>
          </a:xfrm>
        </p:spPr>
        <p:txBody>
          <a:bodyPr/>
          <a:lstStyle/>
          <a:p>
            <a:r>
              <a:rPr lang="en-US"/>
              <a:t>Deploying To Staging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E21C5-CA68-1ABC-78E7-9F3E31DA1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87B882-E494-D71D-6369-544D41C1F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7" y="679624"/>
            <a:ext cx="8835080" cy="43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21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9EB9-A194-B0DB-8166-0FBA4B61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64" y="83845"/>
            <a:ext cx="7704000" cy="572700"/>
          </a:xfrm>
        </p:spPr>
        <p:txBody>
          <a:bodyPr/>
          <a:lstStyle/>
          <a:p>
            <a:r>
              <a:rPr lang="en-US"/>
              <a:t>Deploying to 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E21C5-CA68-1ABC-78E7-9F3E31DA1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838CC9-E6C8-4630-8BE0-901534053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13" y="668780"/>
            <a:ext cx="8662174" cy="43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4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D7EB89-9543-9FFD-48B1-F608833C3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1" y="725960"/>
            <a:ext cx="8696066" cy="4209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81EAC-E150-93FD-443E-FC4281F135E1}"/>
              </a:ext>
            </a:extLst>
          </p:cNvPr>
          <p:cNvSpPr txBox="1"/>
          <p:nvPr/>
        </p:nvSpPr>
        <p:spPr>
          <a:xfrm>
            <a:off x="347459" y="67561"/>
            <a:ext cx="70939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solidFill>
                  <a:schemeClr val="tx1"/>
                </a:solidFill>
                <a:latin typeface="Montserrat Black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4859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5CFC-CED8-8B17-6A26-47BBF6CF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Image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39C028-E06E-904F-5FEF-08946073F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94" y="1290753"/>
            <a:ext cx="8340810" cy="352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28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5CFC-CED8-8B17-6A26-47BBF6CF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19"/>
            <a:ext cx="7704000" cy="572700"/>
          </a:xfrm>
        </p:spPr>
        <p:txBody>
          <a:bodyPr/>
          <a:lstStyle/>
          <a:p>
            <a:r>
              <a:rPr lang="en-US"/>
              <a:t>Frontend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C93D929-FBA0-AEFB-1B3C-DBE1D524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3" y="672203"/>
            <a:ext cx="8502993" cy="43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4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60D90-9C68-E6C9-F24C-93778CE47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0F86135A-0739-BDC2-675E-73174212B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043" y="112757"/>
            <a:ext cx="9052866" cy="50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3"/>
          <p:cNvSpPr txBox="1">
            <a:spLocks noGrp="1"/>
          </p:cNvSpPr>
          <p:nvPr>
            <p:ph type="title"/>
          </p:nvPr>
        </p:nvSpPr>
        <p:spPr>
          <a:xfrm>
            <a:off x="720000" y="1287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42A1ECC-50D4-CAB8-A174-0A94A4D98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04454"/>
              </p:ext>
            </p:extLst>
          </p:nvPr>
        </p:nvGraphicFramePr>
        <p:xfrm>
          <a:off x="366117" y="955476"/>
          <a:ext cx="8057018" cy="4057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509">
                  <a:extLst>
                    <a:ext uri="{9D8B030D-6E8A-4147-A177-3AD203B41FA5}">
                      <a16:colId xmlns:a16="http://schemas.microsoft.com/office/drawing/2014/main" val="596642122"/>
                    </a:ext>
                  </a:extLst>
                </a:gridCol>
                <a:gridCol w="4028509">
                  <a:extLst>
                    <a:ext uri="{9D8B030D-6E8A-4147-A177-3AD203B41FA5}">
                      <a16:colId xmlns:a16="http://schemas.microsoft.com/office/drawing/2014/main" val="2760180715"/>
                    </a:ext>
                  </a:extLst>
                </a:gridCol>
              </a:tblGrid>
              <a:tr h="671364">
                <a:tc>
                  <a:txBody>
                    <a:bodyPr/>
                    <a:lstStyle/>
                    <a:p>
                      <a:r>
                        <a:rPr lang="en-US" sz="4000" b="1"/>
                        <a:t>Student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 b="1" i="0" u="none" strike="noStrike" noProof="0">
                          <a:solidFill>
                            <a:srgbClr val="27173A"/>
                          </a:solidFill>
                          <a:latin typeface="Arial"/>
                        </a:rPr>
                        <a:t>Student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170123"/>
                  </a:ext>
                </a:extLst>
              </a:tr>
              <a:tr h="671364">
                <a:tc>
                  <a:txBody>
                    <a:bodyPr/>
                    <a:lstStyle/>
                    <a:p>
                      <a:r>
                        <a:rPr lang="en-US" sz="2500" b="1">
                          <a:solidFill>
                            <a:schemeClr val="bg1"/>
                          </a:solidFill>
                        </a:rPr>
                        <a:t>Abhishek Pandey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500227770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951464"/>
                  </a:ext>
                </a:extLst>
              </a:tr>
              <a:tr h="6713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Ram Krishna Dhakal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500228601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85130"/>
                  </a:ext>
                </a:extLst>
              </a:tr>
              <a:tr h="6713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Bibek Khadka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500216129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182411"/>
                  </a:ext>
                </a:extLst>
              </a:tr>
              <a:tr h="6713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Govind Ram Gupta Belde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500228074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42713"/>
                  </a:ext>
                </a:extLst>
              </a:tr>
              <a:tr h="67136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Kamalpreet Kaur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1" i="0" u="none" strike="noStrike" noProof="0">
                          <a:solidFill>
                            <a:schemeClr val="bg1"/>
                          </a:solidFill>
                          <a:latin typeface="Arial"/>
                        </a:rPr>
                        <a:t>500227884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7444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98A6-BAB6-A5A3-31C3-011CF8D3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Github</a:t>
            </a:r>
            <a:r>
              <a:rPr lang="en-US"/>
              <a:t> Link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C1BE9-189E-C259-4222-D23D78ABD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111615"/>
            <a:ext cx="7196379" cy="1207537"/>
          </a:xfrm>
        </p:spPr>
        <p:txBody>
          <a:bodyPr/>
          <a:lstStyle/>
          <a:p>
            <a:pPr marL="139700" indent="0">
              <a:buNone/>
            </a:pPr>
            <a:r>
              <a:rPr lang="en-US" sz="3000" b="1" dirty="0">
                <a:hlinkClick r:id="rId2"/>
              </a:rPr>
              <a:t>https://github.com/rkdhakal/Retail-Industry-Project</a:t>
            </a:r>
            <a:endParaRPr lang="en-US" sz="3000" b="1" dirty="0"/>
          </a:p>
          <a:p>
            <a:pPr marL="139700" indent="0">
              <a:buNone/>
            </a:pPr>
            <a:endParaRPr lang="en-US" sz="3000" b="1" dirty="0"/>
          </a:p>
          <a:p>
            <a:pPr marL="139700" indent="0">
              <a:buNone/>
            </a:pPr>
            <a:r>
              <a:rPr lang="en-US" sz="3000" b="1" dirty="0">
                <a:hlinkClick r:id="rId3"/>
              </a:rPr>
              <a:t>Report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85465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3"/>
          <p:cNvSpPr txBox="1"/>
          <p:nvPr/>
        </p:nvSpPr>
        <p:spPr>
          <a:xfrm>
            <a:off x="1012275" y="1777925"/>
            <a:ext cx="72924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8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3AED1-3B1A-7E95-AD89-32DBE6778919}"/>
              </a:ext>
            </a:extLst>
          </p:cNvPr>
          <p:cNvSpPr txBox="1"/>
          <p:nvPr/>
        </p:nvSpPr>
        <p:spPr>
          <a:xfrm>
            <a:off x="3667626" y="3648075"/>
            <a:ext cx="83719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Hub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0" name="Google Shape;1270;p34"/>
          <p:cNvSpPr txBox="1">
            <a:spLocks noGrp="1"/>
          </p:cNvSpPr>
          <p:nvPr>
            <p:ph type="title" idx="5"/>
          </p:nvPr>
        </p:nvSpPr>
        <p:spPr>
          <a:xfrm>
            <a:off x="1881770" y="159146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1" name="Google Shape;1271;p34"/>
          <p:cNvSpPr txBox="1">
            <a:spLocks noGrp="1"/>
          </p:cNvSpPr>
          <p:nvPr>
            <p:ph type="subTitle" idx="6"/>
          </p:nvPr>
        </p:nvSpPr>
        <p:spPr>
          <a:xfrm>
            <a:off x="2945839" y="159146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Summary </a:t>
            </a:r>
            <a:endParaRPr lang="en-US"/>
          </a:p>
        </p:txBody>
      </p:sp>
      <p:sp>
        <p:nvSpPr>
          <p:cNvPr id="1272" name="Google Shape;1272;p34"/>
          <p:cNvSpPr txBox="1">
            <a:spLocks noGrp="1"/>
          </p:cNvSpPr>
          <p:nvPr>
            <p:ph type="title" idx="8"/>
          </p:nvPr>
        </p:nvSpPr>
        <p:spPr>
          <a:xfrm>
            <a:off x="1881770" y="22245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73" name="Google Shape;1273;p34"/>
          <p:cNvSpPr txBox="1">
            <a:spLocks noGrp="1"/>
          </p:cNvSpPr>
          <p:nvPr>
            <p:ph type="subTitle" idx="9"/>
          </p:nvPr>
        </p:nvSpPr>
        <p:spPr>
          <a:xfrm>
            <a:off x="2945839" y="22245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Docker &amp; Jenkin </a:t>
            </a:r>
            <a:endParaRPr lang="en-US"/>
          </a:p>
        </p:txBody>
      </p:sp>
      <p:sp>
        <p:nvSpPr>
          <p:cNvPr id="1274" name="Google Shape;1274;p34"/>
          <p:cNvSpPr txBox="1">
            <a:spLocks noGrp="1"/>
          </p:cNvSpPr>
          <p:nvPr>
            <p:ph type="title" idx="14"/>
          </p:nvPr>
        </p:nvSpPr>
        <p:spPr>
          <a:xfrm>
            <a:off x="1881770" y="28576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5" name="Google Shape;1275;p34"/>
          <p:cNvSpPr txBox="1">
            <a:spLocks noGrp="1"/>
          </p:cNvSpPr>
          <p:nvPr>
            <p:ph type="subTitle" idx="15"/>
          </p:nvPr>
        </p:nvSpPr>
        <p:spPr>
          <a:xfrm>
            <a:off x="2945845" y="2857630"/>
            <a:ext cx="5038096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Ansible</a:t>
            </a:r>
            <a:endParaRPr lang="en-US"/>
          </a:p>
        </p:txBody>
      </p:sp>
      <p:sp>
        <p:nvSpPr>
          <p:cNvPr id="1276" name="Google Shape;1276;p34"/>
          <p:cNvSpPr txBox="1">
            <a:spLocks noGrp="1"/>
          </p:cNvSpPr>
          <p:nvPr>
            <p:ph type="title" idx="17"/>
          </p:nvPr>
        </p:nvSpPr>
        <p:spPr>
          <a:xfrm>
            <a:off x="1881770" y="34907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77" name="Google Shape;1277;p34"/>
          <p:cNvSpPr txBox="1">
            <a:spLocks noGrp="1"/>
          </p:cNvSpPr>
          <p:nvPr>
            <p:ph type="subTitle" idx="18"/>
          </p:nvPr>
        </p:nvSpPr>
        <p:spPr>
          <a:xfrm>
            <a:off x="2945839" y="34907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Frontend(</a:t>
            </a:r>
            <a:r>
              <a:rPr lang="en" err="1"/>
              <a:t>Streamlit</a:t>
            </a:r>
            <a:r>
              <a:rPr lang="en"/>
              <a:t>)</a:t>
            </a:r>
          </a:p>
        </p:txBody>
      </p:sp>
      <p:grpSp>
        <p:nvGrpSpPr>
          <p:cNvPr id="1278" name="Google Shape;1278;p34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79" name="Google Shape;1279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34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82" name="Google Shape;1282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4" name="Google Shape;1284;p34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2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2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42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42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1529" name="Google Shape;1529;p42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42"/>
          <p:cNvSpPr txBox="1"/>
          <p:nvPr/>
        </p:nvSpPr>
        <p:spPr>
          <a:xfrm>
            <a:off x="284175" y="3265875"/>
            <a:ext cx="2380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CASE STUDY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31" name="Google Shape;1531;p42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Mid Term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32" name="Google Shape;1532;p42"/>
          <p:cNvSpPr txBox="1"/>
          <p:nvPr/>
        </p:nvSpPr>
        <p:spPr>
          <a:xfrm>
            <a:off x="2350975" y="1565750"/>
            <a:ext cx="2225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Pre-Processing and Model Tuning</a:t>
            </a:r>
            <a:endParaRPr lang="en" err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533" name="Google Shape;1533;p42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42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42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2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2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2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42"/>
          <p:cNvSpPr txBox="1"/>
          <p:nvPr/>
        </p:nvSpPr>
        <p:spPr>
          <a:xfrm>
            <a:off x="4307200" y="3265875"/>
            <a:ext cx="2326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CASE STUDY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40" name="Google Shape;1540;p42"/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Final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41" name="Google Shape;1541;p42"/>
          <p:cNvSpPr txBox="1"/>
          <p:nvPr/>
        </p:nvSpPr>
        <p:spPr>
          <a:xfrm>
            <a:off x="6479025" y="1565750"/>
            <a:ext cx="2107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UI and Final Deployment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2" name="Google Shape;1542;p42"/>
          <p:cNvSpPr txBox="1"/>
          <p:nvPr/>
        </p:nvSpPr>
        <p:spPr>
          <a:xfrm>
            <a:off x="744675" y="3646100"/>
            <a:ext cx="192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Source Identification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3" name="Google Shape;1543;p42"/>
          <p:cNvSpPr txBox="1"/>
          <p:nvPr/>
        </p:nvSpPr>
        <p:spPr>
          <a:xfrm>
            <a:off x="4574545" y="3646100"/>
            <a:ext cx="1906362" cy="951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  <a:latin typeface="Montserrat"/>
                <a:sym typeface="Montserrat"/>
              </a:rPr>
              <a:t>Docker, Jenkin, Ansible &amp; </a:t>
            </a:r>
            <a:r>
              <a:rPr lang="en" err="1">
                <a:solidFill>
                  <a:schemeClr val="dk1"/>
                </a:solidFill>
                <a:latin typeface="Montserrat"/>
                <a:sym typeface="Montserrat"/>
              </a:rPr>
              <a:t>Streamlit</a:t>
            </a:r>
            <a:r>
              <a:rPr lang="en">
                <a:solidFill>
                  <a:schemeClr val="dk1"/>
                </a:solidFill>
                <a:latin typeface="Montserrat"/>
                <a:sym typeface="Montserrat"/>
              </a:rPr>
              <a:t> Setup</a:t>
            </a:r>
            <a:endParaRPr lang="en">
              <a:solidFill>
                <a:schemeClr val="dk1"/>
              </a:solidFill>
              <a:latin typeface="Montserrat"/>
            </a:endParaRPr>
          </a:p>
        </p:txBody>
      </p:sp>
      <p:grpSp>
        <p:nvGrpSpPr>
          <p:cNvPr id="1544" name="Google Shape;1544;p42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1545" name="Google Shape;1545;p42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2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42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1551" name="Google Shape;1551;p42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2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2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2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2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2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2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2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2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2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2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2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2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2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2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2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2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2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2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42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1571" name="Google Shape;1571;p42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2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2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2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42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1582" name="Google Shape;1582;p42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2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2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2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2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2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2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2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2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2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2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2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2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2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2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2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2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42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1601" name="Google Shape;160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42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1604" name="Google Shape;160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6" name="Google Shape;1606;p42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1607" name="Google Shape;160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9" name="Google Shape;1609;p4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42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4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B323-CDDD-D0BF-74CD-7971691E6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9500"/>
            <a:ext cx="3353236" cy="5727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b="0" i="0" u="none" strike="noStrike" cap="none">
                <a:latin typeface="Montserrat Black"/>
                <a:ea typeface="Montserrat Black"/>
                <a:cs typeface="Montserrat Black"/>
                <a:sym typeface="Montserrat Black"/>
              </a:rPr>
              <a:t>About the Data: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8E980-9C23-C269-C537-3B619009398E}"/>
              </a:ext>
            </a:extLst>
          </p:cNvPr>
          <p:cNvSpPr txBox="1"/>
          <p:nvPr/>
        </p:nvSpPr>
        <p:spPr>
          <a:xfrm>
            <a:off x="380194" y="1242435"/>
            <a:ext cx="4025249" cy="289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t" anchorCtr="0">
            <a:normAutofit/>
          </a:bodyPr>
          <a:lstStyle/>
          <a:p>
            <a:pPr marL="457200" indent="-317500">
              <a:lnSpc>
                <a:spcPct val="90000"/>
              </a:lnSpc>
              <a:spcAft>
                <a:spcPts val="600"/>
              </a:spcAft>
              <a:buClr>
                <a:schemeClr val="dk2"/>
              </a:buClr>
              <a:buSzPts val="1400"/>
              <a:buFont typeface="Montserrat Light"/>
              <a:buChar char="◆"/>
            </a:pPr>
            <a:r>
              <a:rPr lang="en-US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Dataset is a Maven toy store data set with around 800,000 rows and 13 features.</a:t>
            </a:r>
          </a:p>
          <a:p>
            <a:pPr marL="457200" indent="-317500">
              <a:lnSpc>
                <a:spcPct val="90000"/>
              </a:lnSpc>
              <a:spcAft>
                <a:spcPts val="600"/>
              </a:spcAft>
              <a:buClr>
                <a:schemeClr val="dk2"/>
              </a:buClr>
              <a:buSzPts val="1400"/>
              <a:buFont typeface="Montserrat Light"/>
              <a:buChar char="◆"/>
            </a:pPr>
            <a:r>
              <a:rPr lang="en-US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have performed initial preprocessing and feature extraction(month &amp; year).</a:t>
            </a:r>
          </a:p>
          <a:p>
            <a:pPr marL="457200" indent="-317500">
              <a:lnSpc>
                <a:spcPct val="90000"/>
              </a:lnSpc>
              <a:spcAft>
                <a:spcPts val="600"/>
              </a:spcAft>
              <a:buClr>
                <a:schemeClr val="dk2"/>
              </a:buClr>
              <a:buSzPts val="1400"/>
              <a:buFont typeface="Montserrat Light"/>
              <a:buChar char="◆"/>
            </a:pPr>
            <a:r>
              <a:rPr lang="en-US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Added profit feature</a:t>
            </a:r>
          </a:p>
          <a:p>
            <a:pPr marL="457200" indent="-317500">
              <a:lnSpc>
                <a:spcPct val="90000"/>
              </a:lnSpc>
              <a:spcAft>
                <a:spcPts val="600"/>
              </a:spcAft>
              <a:buClr>
                <a:schemeClr val="dk2"/>
              </a:buClr>
              <a:buSzPts val="1400"/>
              <a:buFont typeface="Montserrat Light"/>
              <a:buChar char="◆"/>
            </a:pPr>
            <a:r>
              <a:rPr lang="en-US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cost and product price as our target variables.</a:t>
            </a:r>
          </a:p>
          <a:p>
            <a:pPr marL="457200" indent="-317500">
              <a:lnSpc>
                <a:spcPct val="90000"/>
              </a:lnSpc>
              <a:spcAft>
                <a:spcPts val="600"/>
              </a:spcAft>
              <a:buClr>
                <a:schemeClr val="dk2"/>
              </a:buClr>
              <a:buSzPts val="1400"/>
              <a:buFont typeface="Montserrat Light"/>
              <a:buChar char="◆"/>
            </a:pPr>
            <a:r>
              <a:rPr lang="en-US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Trained the random forest regressor model for initial testing later we will train the Neural Network models.</a:t>
            </a:r>
          </a:p>
          <a:p>
            <a:pPr marL="457200" indent="-317500">
              <a:lnSpc>
                <a:spcPct val="90000"/>
              </a:lnSpc>
              <a:spcAft>
                <a:spcPts val="600"/>
              </a:spcAft>
              <a:buClr>
                <a:schemeClr val="dk2"/>
              </a:buClr>
              <a:buSzPts val="1400"/>
              <a:buFont typeface="Montserrat Light"/>
              <a:buChar char="◆"/>
            </a:pPr>
            <a:endParaRPr lang="en-US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184F6CC4-2EE5-1C89-655A-1C1ED240FB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191164" cy="234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98E4B4D-3A1D-FFAC-18BF-89531E6F0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443" y="377536"/>
            <a:ext cx="4533854" cy="44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6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219E-B44B-288C-7EBB-1B79566C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19"/>
            <a:ext cx="7710900" cy="572700"/>
          </a:xfrm>
        </p:spPr>
        <p:txBody>
          <a:bodyPr/>
          <a:lstStyle/>
          <a:p>
            <a:r>
              <a:rPr lang="en-US"/>
              <a:t>Docker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535A3-19C2-BB26-3671-C916ECE43B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6DD64CA-1383-0997-103F-CA27FF14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701"/>
            <a:ext cx="9144000" cy="44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0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5CFC-CED8-8B17-6A26-47BBF6CF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7014"/>
            <a:ext cx="7704000" cy="572700"/>
          </a:xfrm>
        </p:spPr>
        <p:txBody>
          <a:bodyPr/>
          <a:lstStyle/>
          <a:p>
            <a:r>
              <a:rPr lang="en-US"/>
              <a:t>Jenkins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9853E-F924-2D29-3C09-A6FDB715E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2498C2-3AC1-354F-E9A8-05047FCE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93" y="679616"/>
            <a:ext cx="8394871" cy="42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9EB9-A194-B0DB-8166-0FBA4B61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64" y="83845"/>
            <a:ext cx="7704000" cy="572700"/>
          </a:xfrm>
        </p:spPr>
        <p:txBody>
          <a:bodyPr/>
          <a:lstStyle/>
          <a:p>
            <a:r>
              <a:rPr lang="en-US"/>
              <a:t>Java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E21C5-CA68-1ABC-78E7-9F3E31DA1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1E945C-9417-DC7B-1667-4EBC15ABC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1" y="741407"/>
            <a:ext cx="8595666" cy="417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2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9EB9-A194-B0DB-8166-0FBA4B61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64" y="83845"/>
            <a:ext cx="7704000" cy="572700"/>
          </a:xfrm>
        </p:spPr>
        <p:txBody>
          <a:bodyPr/>
          <a:lstStyle/>
          <a:p>
            <a:r>
              <a:rPr lang="en-US"/>
              <a:t>Docker Permission Issue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E21C5-CA68-1ABC-78E7-9F3E31DA1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4C47EC-BA43-15DE-A2B3-96B600DD5C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50" t="43788" r="17446" b="1833"/>
          <a:stretch/>
        </p:blipFill>
        <p:spPr>
          <a:xfrm>
            <a:off x="148281" y="883776"/>
            <a:ext cx="8825824" cy="41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73956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On-screen Show (16:9)</PresentationFormat>
  <Paragraphs>60</Paragraphs>
  <Slides>21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Montserrat</vt:lpstr>
      <vt:lpstr>Anaheim</vt:lpstr>
      <vt:lpstr>Arial</vt:lpstr>
      <vt:lpstr>PT Sans</vt:lpstr>
      <vt:lpstr>Montserrat Black</vt:lpstr>
      <vt:lpstr>Nunito Light</vt:lpstr>
      <vt:lpstr>Montserrat Light</vt:lpstr>
      <vt:lpstr>Bebas Neue</vt:lpstr>
      <vt:lpstr>Artificial Intelligence (AI) Technology Consulting by Slidesgo</vt:lpstr>
      <vt:lpstr>Price Optimization In Retail Industry</vt:lpstr>
      <vt:lpstr>Team Members</vt:lpstr>
      <vt:lpstr>TABLE OF CONTENTS</vt:lpstr>
      <vt:lpstr>TIMELINE</vt:lpstr>
      <vt:lpstr>About the Data:</vt:lpstr>
      <vt:lpstr>Docker Setup</vt:lpstr>
      <vt:lpstr>Jenkins Setup</vt:lpstr>
      <vt:lpstr>Java Error</vt:lpstr>
      <vt:lpstr>Docker Permission Issue</vt:lpstr>
      <vt:lpstr>Solution</vt:lpstr>
      <vt:lpstr>Jenkin Issue</vt:lpstr>
      <vt:lpstr>Solution</vt:lpstr>
      <vt:lpstr>Docker Instantiated</vt:lpstr>
      <vt:lpstr>Deploying To Staging</vt:lpstr>
      <vt:lpstr>Deploying to Production</vt:lpstr>
      <vt:lpstr>PowerPoint Presentation</vt:lpstr>
      <vt:lpstr>Docker Image</vt:lpstr>
      <vt:lpstr>Frontend</vt:lpstr>
      <vt:lpstr>PowerPoint Presentation</vt:lpstr>
      <vt:lpstr>Github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Govind Ram Gupta Belde</dc:creator>
  <cp:lastModifiedBy>Govind Ram Gupta Belde</cp:lastModifiedBy>
  <cp:revision>3</cp:revision>
  <dcterms:modified xsi:type="dcterms:W3CDTF">2024-12-06T19:53:40Z</dcterms:modified>
</cp:coreProperties>
</file>